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  <p:embeddedFont>
      <p:font typeface="Montserrat ExtraLight"/>
      <p:regular r:id="rId49"/>
      <p:bold r:id="rId50"/>
      <p:italic r:id="rId51"/>
      <p:boldItalic r:id="rId52"/>
    </p:embeddedFont>
    <p:embeddedFont>
      <p:font typeface="Montserrat ExtraBold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schemas.openxmlformats.org/officeDocument/2006/relationships/font" Target="fonts/MontserratExtra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ExtraLight-italic.fntdata"/><Relationship Id="rId50" Type="http://schemas.openxmlformats.org/officeDocument/2006/relationships/font" Target="fonts/MontserratExtraLight-bold.fntdata"/><Relationship Id="rId53" Type="http://schemas.openxmlformats.org/officeDocument/2006/relationships/font" Target="fonts/MontserratExtraBold-bold.fntdata"/><Relationship Id="rId52" Type="http://schemas.openxmlformats.org/officeDocument/2006/relationships/font" Target="fonts/MontserratExtra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MontserratExtra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d8033417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dd8033417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d8033417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d8033417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d8033417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d8033417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d8033417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d8033417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8033417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8033417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d8033417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dd8033417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d8033417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d8033417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dd8033417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dd8033417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d8033417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dd8033417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d8033417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d8033417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dd8033417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dd8033417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d8033417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d8033417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8033417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8033417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dd8033417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dd8033417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dd8033417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dd8033417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dd8033417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dd8033417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d8033417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dd8033417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dd8033417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dd8033417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d8033417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d8033417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dd8033417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dd8033417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d803341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dd803341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d8033417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dd8033417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dd8033417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dd8033417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d8033417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dd8033417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dd8033417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dd8033417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d8033417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d8033417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dd8033417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dd8033417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d8033417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dd8033417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d8033417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d8033417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d803341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d803341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d803341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d803341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d8033417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d8033417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d8033417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d8033417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d8033417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dd8033417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tandfonline.com/doi/abs/10.1080/1369118032000163268" TargetMode="External"/><Relationship Id="rId4" Type="http://schemas.openxmlformats.org/officeDocument/2006/relationships/hyperlink" Target="https://www.sciencedirect.com/science/article/pii/S2352146517309572?via%3Dihub" TargetMode="External"/><Relationship Id="rId9" Type="http://schemas.openxmlformats.org/officeDocument/2006/relationships/hyperlink" Target="https://www.youtube.com/watch?v=DVMs5_B611E&amp;t=2779s" TargetMode="External"/><Relationship Id="rId5" Type="http://schemas.openxmlformats.org/officeDocument/2006/relationships/hyperlink" Target="https://link.springer.com/article/10.1057/jos.2016.7" TargetMode="External"/><Relationship Id="rId6" Type="http://schemas.openxmlformats.org/officeDocument/2006/relationships/hyperlink" Target="https://arrow.tudublin.ie/cgi/viewcontent.cgi?article=1000&amp;context=scschcombk" TargetMode="External"/><Relationship Id="rId7" Type="http://schemas.openxmlformats.org/officeDocument/2006/relationships/hyperlink" Target="https://www.youtube.com/watch?v=YjuOSgPdtS0" TargetMode="External"/><Relationship Id="rId8" Type="http://schemas.openxmlformats.org/officeDocument/2006/relationships/hyperlink" Target="https://aliceandkev.wordpress.com/2009/06/09/alice-and-kev/" TargetMode="External"/><Relationship Id="rId11" Type="http://schemas.openxmlformats.org/officeDocument/2006/relationships/hyperlink" Target="https://www.cs.ox.ac.uk/people/michael.wooldridge/pubs/ker95.pdf" TargetMode="External"/><Relationship Id="rId10" Type="http://schemas.openxmlformats.org/officeDocument/2006/relationships/hyperlink" Target="https://drive.google.com/file/d/1Xx8W2iKCDkJddiQnIOEze_1YxXd7e4Tq/view" TargetMode="External"/><Relationship Id="rId12" Type="http://schemas.openxmlformats.org/officeDocument/2006/relationships/hyperlink" Target="http://www.red3d.com/cwr/boid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Agent-based modelling in Graphics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ft. </a:t>
            </a:r>
            <a:r>
              <a:rPr i="1" lang="en" sz="3000"/>
              <a:t>The Sims 3</a:t>
            </a:r>
            <a:endParaRPr i="1" sz="3000"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IMT2019525 VIJAY JAISANKAR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MAS MANDATE - 1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Spectrum of Agents</a:t>
            </a:r>
            <a:endParaRPr/>
          </a:p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</a:t>
            </a:r>
            <a:r>
              <a:rPr b="1" lang="en"/>
              <a:t>hysical agents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Simulation of believable physical behavior, like muscles and skeletons.</a:t>
            </a:r>
            <a:endParaRPr/>
          </a:p>
        </p:txBody>
      </p:sp>
      <p:sp>
        <p:nvSpPr>
          <p:cNvPr id="217" name="Google Shape;217;p4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Cognitive agents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Simulation of decision making, planning, reasoning, and learning.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What do you think is more important for a game released in 2023?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700" y="445025"/>
            <a:ext cx="4287700" cy="32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Emergence</a:t>
            </a:r>
            <a:endParaRPr/>
          </a:p>
        </p:txBody>
      </p:sp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88" y="1343025"/>
            <a:ext cx="7248525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7"/>
          <p:cNvSpPr txBox="1"/>
          <p:nvPr/>
        </p:nvSpPr>
        <p:spPr>
          <a:xfrm>
            <a:off x="653025" y="4395100"/>
            <a:ext cx="30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Emergence of complicated flocking behaviour!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Hugely popular </a:t>
            </a:r>
            <a:r>
              <a:rPr b="1" lang="en"/>
              <a:t>life simulation</a:t>
            </a:r>
            <a:r>
              <a:rPr lang="en"/>
              <a:t> game, where the player controls one or more </a:t>
            </a:r>
            <a:r>
              <a:rPr i="1" lang="en"/>
              <a:t>sims</a:t>
            </a:r>
            <a:r>
              <a:rPr lang="en"/>
              <a:t>.</a:t>
            </a:r>
            <a:endParaRPr/>
          </a:p>
        </p:txBody>
      </p:sp>
      <p:sp>
        <p:nvSpPr>
          <p:cNvPr id="236" name="Google Shape;236;p48"/>
          <p:cNvSpPr txBox="1"/>
          <p:nvPr>
            <p:ph type="title"/>
          </p:nvPr>
        </p:nvSpPr>
        <p:spPr>
          <a:xfrm>
            <a:off x="814450" y="445025"/>
            <a:ext cx="3348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Sims franchise</a:t>
            </a:r>
            <a:endParaRPr/>
          </a:p>
        </p:txBody>
      </p:sp>
      <p:pic>
        <p:nvPicPr>
          <p:cNvPr id="237" name="Google Shape;2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700" y="152400"/>
            <a:ext cx="4676901" cy="46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Developers Conference talk about The Sims 3</a:t>
            </a:r>
            <a:endParaRPr/>
          </a:p>
        </p:txBody>
      </p:sp>
      <p:sp>
        <p:nvSpPr>
          <p:cNvPr id="243" name="Google Shape;243;p49"/>
          <p:cNvSpPr txBox="1"/>
          <p:nvPr>
            <p:ph type="title"/>
          </p:nvPr>
        </p:nvSpPr>
        <p:spPr>
          <a:xfrm>
            <a:off x="814450" y="445025"/>
            <a:ext cx="3348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Chief resource for this discussion</a:t>
            </a:r>
            <a:endParaRPr/>
          </a:p>
        </p:txBody>
      </p:sp>
      <p:pic>
        <p:nvPicPr>
          <p:cNvPr id="244" name="Google Shape;2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450" y="10769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Chief</a:t>
            </a:r>
            <a:r>
              <a:rPr lang="en"/>
              <a:t> design objectives</a:t>
            </a:r>
            <a:endParaRPr/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a system which enables </a:t>
            </a:r>
            <a:r>
              <a:rPr b="1" lang="en"/>
              <a:t>emergent narratives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Simulate a larger and varied living world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unique sims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Data-driven approach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Simulating a larger world</a:t>
            </a:r>
            <a:endParaRPr/>
          </a:p>
        </p:txBody>
      </p:sp>
      <p:sp>
        <p:nvSpPr>
          <p:cNvPr id="256" name="Google Shape;256;p5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Store a </a:t>
            </a:r>
            <a:r>
              <a:rPr lang="en">
                <a:solidFill>
                  <a:schemeClr val="accent1"/>
                </a:solidFill>
              </a:rPr>
              <a:t>map</a:t>
            </a:r>
            <a:r>
              <a:rPr lang="en"/>
              <a:t> from things we might want (“commodities”) to interactions which satisfy that commodity.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Eg: Energy: {Nap, Drink}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the </a:t>
            </a:r>
            <a:r>
              <a:rPr lang="en"/>
              <a:t>protagonist</a:t>
            </a:r>
            <a:r>
              <a:rPr lang="en"/>
              <a:t> reaches a venue, there </a:t>
            </a:r>
            <a:r>
              <a:rPr lang="en"/>
              <a:t>should</a:t>
            </a:r>
            <a:r>
              <a:rPr lang="en"/>
              <a:t> already be </a:t>
            </a:r>
            <a:r>
              <a:rPr i="1" lang="en">
                <a:solidFill>
                  <a:schemeClr val="accent1"/>
                </a:solidFill>
              </a:rPr>
              <a:t>spawned sims</a:t>
            </a:r>
            <a:r>
              <a:rPr lang="en"/>
              <a:t> and existing suitable and situation specific behaviour.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Simulating a larger world</a:t>
            </a:r>
            <a:endParaRPr/>
          </a:p>
        </p:txBody>
      </p:sp>
      <p:sp>
        <p:nvSpPr>
          <p:cNvPr id="262" name="Google Shape;262;p5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 agent has motives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Venues have them too!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Hierarchical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Optimisation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Foreground sims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Background sims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</a:t>
            </a:r>
            <a:r>
              <a:rPr lang="en"/>
              <a:t>: Update the motives when the sim comes to the foreground.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</a:t>
            </a:r>
            <a:r>
              <a:rPr lang="en">
                <a:solidFill>
                  <a:schemeClr val="dk2"/>
                </a:solidFill>
              </a:rPr>
              <a:t>P</a:t>
            </a:r>
            <a:r>
              <a:rPr lang="en"/>
              <a:t> leave </a:t>
            </a:r>
            <a:r>
              <a:rPr lang="en"/>
              <a:t>something</a:t>
            </a:r>
            <a:r>
              <a:rPr lang="en"/>
              <a:t> out?</a:t>
            </a:r>
            <a:endParaRPr/>
          </a:p>
        </p:txBody>
      </p:sp>
      <p:sp>
        <p:nvSpPr>
          <p:cNvPr id="268" name="Google Shape;268;p5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Story progression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Other sims need to make progress even if they’re not being fully simulated - marriage, college, etc.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Town has </a:t>
            </a:r>
            <a:r>
              <a:rPr i="1" lang="en"/>
              <a:t>meta-level desires</a:t>
            </a:r>
            <a:r>
              <a:rPr lang="en"/>
              <a:t>.</a:t>
            </a:r>
            <a:endParaRPr/>
          </a:p>
        </p:txBody>
      </p:sp>
      <p:sp>
        <p:nvSpPr>
          <p:cNvPr id="274" name="Google Shape;274;p54"/>
          <p:cNvSpPr txBox="1"/>
          <p:nvPr>
            <p:ph type="title"/>
          </p:nvPr>
        </p:nvSpPr>
        <p:spPr>
          <a:xfrm>
            <a:off x="2062800" y="286030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Story progression: Long-term goals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Intent of this mandate</a:t>
            </a:r>
            <a:endParaRPr sz="3500"/>
          </a:p>
        </p:txBody>
      </p:sp>
      <p:sp>
        <p:nvSpPr>
          <p:cNvPr id="167" name="Google Shape;167;p3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showcase some of the intricacies and nuances of modelling agents in graphics applications. 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should be many unique sims to complement the varied and large world. </a:t>
            </a:r>
            <a:endParaRPr/>
          </a:p>
        </p:txBody>
      </p:sp>
      <p:sp>
        <p:nvSpPr>
          <p:cNvPr id="280" name="Google Shape;280;p55"/>
          <p:cNvSpPr txBox="1"/>
          <p:nvPr>
            <p:ph type="title"/>
          </p:nvPr>
        </p:nvSpPr>
        <p:spPr>
          <a:xfrm>
            <a:off x="814450" y="445025"/>
            <a:ext cx="3348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Variability</a:t>
            </a:r>
            <a:endParaRPr/>
          </a:p>
        </p:txBody>
      </p:sp>
      <p:pic>
        <p:nvPicPr>
          <p:cNvPr id="281" name="Google Shape;2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825" y="1386425"/>
            <a:ext cx="5029101" cy="2828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Traits and Motives</a:t>
            </a:r>
            <a:endParaRPr/>
          </a:p>
        </p:txBody>
      </p:sp>
      <p:sp>
        <p:nvSpPr>
          <p:cNvPr id="287" name="Google Shape;287;p5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personality is a bag of </a:t>
            </a:r>
            <a:r>
              <a:rPr lang="en">
                <a:solidFill>
                  <a:schemeClr val="accent1"/>
                </a:solidFill>
              </a:rPr>
              <a:t>traits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is a new </a:t>
            </a:r>
            <a:r>
              <a:rPr lang="en">
                <a:solidFill>
                  <a:schemeClr val="accent1"/>
                </a:solidFill>
              </a:rPr>
              <a:t>motive</a:t>
            </a:r>
            <a:r>
              <a:rPr lang="en"/>
              <a:t> for each trait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sims have different motives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Motives vary between individuals </a:t>
            </a:r>
            <a:r>
              <a:rPr i="1" lang="en"/>
              <a:t>and time</a:t>
            </a:r>
            <a:br>
              <a:rPr i="1" lang="en"/>
            </a:b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By satisfying their unique wants, the agents are manifesting their individual personality autonomously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7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Q: </a:t>
            </a:r>
            <a:r>
              <a:rPr lang="en"/>
              <a:t>Each action has a score; always choose the highest scoring action?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enjoy a game with </a:t>
            </a:r>
            <a:r>
              <a:rPr lang="en">
                <a:solidFill>
                  <a:schemeClr val="dk2"/>
                </a:solidFill>
              </a:rPr>
              <a:t>Q</a:t>
            </a:r>
            <a:r>
              <a:rPr lang="en"/>
              <a:t>?</a:t>
            </a:r>
            <a:endParaRPr/>
          </a:p>
        </p:txBody>
      </p:sp>
      <p:sp>
        <p:nvSpPr>
          <p:cNvPr id="293" name="Google Shape;293;p57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Randomness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8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Choose randomly from one of the top </a:t>
            </a:r>
            <a:r>
              <a:rPr i="1" lang="en">
                <a:solidFill>
                  <a:schemeClr val="dk2"/>
                </a:solidFill>
              </a:rPr>
              <a:t>k</a:t>
            </a:r>
            <a:r>
              <a:rPr lang="en">
                <a:solidFill>
                  <a:schemeClr val="dk2"/>
                </a:solidFill>
              </a:rPr>
              <a:t> scored actions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sample from Maslow’s hierarchy of needs</a:t>
            </a:r>
            <a:endParaRPr/>
          </a:p>
        </p:txBody>
      </p:sp>
      <p:sp>
        <p:nvSpPr>
          <p:cNvPr id="299" name="Google Shape;299;p58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Preventing robotic behaviour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Personalities</a:t>
            </a:r>
            <a:endParaRPr/>
          </a:p>
        </p:txBody>
      </p:sp>
      <p:sp>
        <p:nvSpPr>
          <p:cNvPr id="305" name="Google Shape;305;p5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 should be immediately obvious to the player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Yet, at the same time, there should be something left to learn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we are going to have much finer grained personalities, we are going to need much more </a:t>
            </a:r>
            <a:r>
              <a:rPr lang="en">
                <a:solidFill>
                  <a:schemeClr val="lt2"/>
                </a:solidFill>
              </a:rPr>
              <a:t>finer grained social interactions</a:t>
            </a:r>
            <a:r>
              <a:rPr lang="en"/>
              <a:t> to support them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Trait learning is </a:t>
            </a:r>
            <a:r>
              <a:rPr lang="en">
                <a:solidFill>
                  <a:schemeClr val="accent1"/>
                </a:solidFill>
              </a:rPr>
              <a:t>contextual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0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action creates very different stories when the sims have different traits</a:t>
            </a:r>
            <a:endParaRPr/>
          </a:p>
        </p:txBody>
      </p:sp>
      <p:sp>
        <p:nvSpPr>
          <p:cNvPr id="311" name="Google Shape;311;p60"/>
          <p:cNvSpPr txBox="1"/>
          <p:nvPr>
            <p:ph type="title"/>
          </p:nvPr>
        </p:nvSpPr>
        <p:spPr>
          <a:xfrm>
            <a:off x="814450" y="445025"/>
            <a:ext cx="3348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 conflict</a:t>
            </a:r>
            <a:endParaRPr/>
          </a:p>
        </p:txBody>
      </p:sp>
      <p:pic>
        <p:nvPicPr>
          <p:cNvPr id="312" name="Google Shape;3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450" y="973850"/>
            <a:ext cx="4603034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Family activities</a:t>
            </a:r>
            <a:endParaRPr sz="3000"/>
          </a:p>
        </p:txBody>
      </p:sp>
      <p:sp>
        <p:nvSpPr>
          <p:cNvPr id="318" name="Google Shape;318;p61"/>
          <p:cNvSpPr txBox="1"/>
          <p:nvPr>
            <p:ph idx="2" type="title"/>
          </p:nvPr>
        </p:nvSpPr>
        <p:spPr>
          <a:xfrm>
            <a:off x="4996800" y="2370668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Various</a:t>
            </a:r>
            <a:r>
              <a:rPr lang="en" sz="3000">
                <a:solidFill>
                  <a:schemeClr val="lt2"/>
                </a:solidFill>
              </a:rPr>
              <a:t> archetypes of sims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319" name="Google Shape;319;p6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Society bonds and feuds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looked at a lot of emergence among the agents</a:t>
            </a:r>
            <a:endParaRPr/>
          </a:p>
        </p:txBody>
      </p:sp>
      <p:sp>
        <p:nvSpPr>
          <p:cNvPr id="325" name="Google Shape;325;p62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about the players?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3"/>
          <p:cNvSpPr txBox="1"/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Players are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active agents negotiating both the game’s version of real life, and their own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real-world experiences.</a:t>
            </a:r>
            <a:endParaRPr sz="2800"/>
          </a:p>
        </p:txBody>
      </p:sp>
      <p:sp>
        <p:nvSpPr>
          <p:cNvPr id="331" name="Google Shape;331;p6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Projection into the virtual world!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4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common play styles</a:t>
            </a:r>
            <a:endParaRPr/>
          </a:p>
        </p:txBody>
      </p:sp>
      <p:sp>
        <p:nvSpPr>
          <p:cNvPr id="337" name="Google Shape;337;p64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you play the game yourself?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ABMs</a:t>
            </a:r>
            <a:r>
              <a:rPr lang="en"/>
              <a:t> focus on modeling agency and autonomous behaviour from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view-point of agents.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5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projection</a:t>
            </a:r>
            <a:endParaRPr/>
          </a:p>
        </p:txBody>
      </p:sp>
      <p:sp>
        <p:nvSpPr>
          <p:cNvPr id="343" name="Google Shape;343;p65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emulating aspects (or wishful aspects) of real life in the game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6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cacoethes</a:t>
            </a:r>
            <a:endParaRPr/>
          </a:p>
        </p:txBody>
      </p:sp>
      <p:sp>
        <p:nvSpPr>
          <p:cNvPr id="349" name="Google Shape;349;p66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def: the-one-and-only-thing-you-shall-not-ever-do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schadenfreude</a:t>
            </a:r>
            <a:endParaRPr/>
          </a:p>
        </p:txBody>
      </p:sp>
      <p:sp>
        <p:nvSpPr>
          <p:cNvPr id="355" name="Google Shape;355;p67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</a:t>
            </a:r>
            <a:r>
              <a:rPr i="1" lang="en"/>
              <a:t>leasure derived from someone else’s pain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design would you give your player (if you had to impulsively pick one)?</a:t>
            </a:r>
            <a:endParaRPr/>
          </a:p>
        </p:txBody>
      </p:sp>
      <p:pic>
        <p:nvPicPr>
          <p:cNvPr id="361" name="Google Shape;3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300" y="2104500"/>
            <a:ext cx="3133850" cy="17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125" y="2222450"/>
            <a:ext cx="2988000" cy="16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9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Expertly designed RPG games are seen as viable tools to evaluate ABM models and frameworks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73" name="Google Shape;373;p7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https://www.tandfonline.com/doi/abs/10.1080/1369118032000163268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- Emergent human behaviour in games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https://www.sciencedirect.com/science/article/pii/S2352146517309572?via%3Dihub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 RPGs as validations for ABMs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https://link.springer.com/article/10.1057/jos.2016.7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 More about ABMs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https://arrow.tudublin.ie/cgi/viewcontent.cgi?article=1000&amp;context=scschcombk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 ABM in CG and Games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https://www.youtube.com/watch?v=YjuOSgPdtS0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 Emergent Storytelling in the Sims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https://aliceandkev.wordpress.com/2009/06/09/alice-and-kev/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- Emergent Narrative Example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https://www.youtube.com/watch?v=DVMs5_B611E&amp;t=2779s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- Modelling individual personalities in the Sims 3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https://drive.google.com/file/d/1Xx8W2iKCDkJddiQnIOEze_1YxXd7e4Tq/view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- MAS Slides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https://www.cs.ox.ac.uk/people/michael.wooldridge/pubs/ker95.pdf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 Definition of Intelligent Agent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http://www.red3d.com/cwr/boids/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- Boids simulation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1"/>
          <p:cNvSpPr txBox="1"/>
          <p:nvPr>
            <p:ph type="title"/>
          </p:nvPr>
        </p:nvSpPr>
        <p:spPr>
          <a:xfrm>
            <a:off x="543329" y="2272350"/>
            <a:ext cx="5759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what are these agents?</a:t>
            </a:r>
            <a:endParaRPr/>
          </a:p>
        </p:txBody>
      </p:sp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659275"/>
            <a:ext cx="4946400" cy="31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hardware/software-based computer system that has the following properties: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Autonomy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kind of control over their actions and internal state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Social 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Interacting with other agents (and possibly humans)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Perceive their </a:t>
            </a:r>
            <a:r>
              <a:rPr lang="en"/>
              <a:t>environment</a:t>
            </a:r>
            <a:r>
              <a:rPr lang="en"/>
              <a:t> and react to changes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Proactiveness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Taking the initiative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crowd behave?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notice?</a:t>
            </a:r>
            <a:endParaRPr/>
          </a:p>
        </p:txBody>
      </p:sp>
      <p:pic>
        <p:nvPicPr>
          <p:cNvPr id="185" name="Google Shape;1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825" y="1244125"/>
            <a:ext cx="40576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Believability</a:t>
            </a:r>
            <a:endParaRPr/>
          </a:p>
        </p:txBody>
      </p:sp>
      <p:sp>
        <p:nvSpPr>
          <p:cNvPr id="191" name="Google Shape;191;p41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environment should be populated with life-like virtual characters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2062800" y="272090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The potential issues with b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elievability</a:t>
            </a:r>
            <a:endParaRPr/>
          </a:p>
        </p:txBody>
      </p:sp>
      <p:sp>
        <p:nvSpPr>
          <p:cNvPr id="197" name="Google Shape;197;p42"/>
          <p:cNvSpPr txBox="1"/>
          <p:nvPr>
            <p:ph idx="1" type="subTitle"/>
          </p:nvPr>
        </p:nvSpPr>
        <p:spPr>
          <a:xfrm>
            <a:off x="2896500" y="353807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Sometimes, we need to design the </a:t>
            </a:r>
            <a:r>
              <a:rPr lang="en"/>
              <a:t>most </a:t>
            </a:r>
            <a:r>
              <a:rPr b="1" lang="en"/>
              <a:t>interesting and believable</a:t>
            </a:r>
            <a:r>
              <a:rPr lang="en"/>
              <a:t> character, as opposed to the </a:t>
            </a:r>
            <a:r>
              <a:rPr b="1" lang="en"/>
              <a:t>most efficient one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subTitle"/>
          </p:nvPr>
        </p:nvSpPr>
        <p:spPr>
          <a:xfrm>
            <a:off x="938500" y="1954200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he snapped twice?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Artistic tendencies of characters</a:t>
            </a:r>
            <a:endParaRPr/>
          </a:p>
        </p:txBody>
      </p:sp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700" y="152400"/>
            <a:ext cx="4676901" cy="46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virtual world needs to “ring true” with the real world as per the </a:t>
            </a:r>
            <a:r>
              <a:rPr b="1" lang="en"/>
              <a:t>requirements of the system</a:t>
            </a:r>
            <a:r>
              <a:rPr lang="en"/>
              <a:t> - different levels of realism in movies and games</a:t>
            </a:r>
            <a:endParaRPr/>
          </a:p>
        </p:txBody>
      </p:sp>
      <p:sp>
        <p:nvSpPr>
          <p:cNvPr id="210" name="Google Shape;210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Fidelity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